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7" r:id="rId11"/>
    <p:sldId id="266" r:id="rId12"/>
  </p:sldIdLst>
  <p:sldSz cx="18288000" cy="10287000"/>
  <p:notesSz cx="6858000" cy="9144000"/>
  <p:embeddedFontLst>
    <p:embeddedFont>
      <p:font typeface="Garet" panose="020B0604020202020204" charset="0"/>
      <p:regular r:id="rId13"/>
    </p:embeddedFont>
    <p:embeddedFont>
      <p:font typeface="Mont Bold" panose="020B0604020202020204" charset="0"/>
      <p:regular r:id="rId14"/>
    </p:embeddedFont>
    <p:embeddedFont>
      <p:font typeface="Mont Heavy"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4074" b="-24074"/>
            </a:stretch>
          </a:blipFill>
        </p:spPr>
        <p:txBody>
          <a:bodyPr/>
          <a:lstStyle/>
          <a:p>
            <a:endParaRPr lang="en-IN"/>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IN"/>
          </a:p>
        </p:txBody>
      </p:sp>
      <p:sp>
        <p:nvSpPr>
          <p:cNvPr id="4" name="TextBox 4"/>
          <p:cNvSpPr txBox="1"/>
          <p:nvPr/>
        </p:nvSpPr>
        <p:spPr>
          <a:xfrm>
            <a:off x="16029361" y="9182100"/>
            <a:ext cx="1229939" cy="396240"/>
          </a:xfrm>
          <a:prstGeom prst="rect">
            <a:avLst/>
          </a:prstGeom>
        </p:spPr>
        <p:txBody>
          <a:bodyPr lIns="0" tIns="0" rIns="0" bIns="0" rtlCol="0" anchor="t">
            <a:spAutoFit/>
          </a:bodyPr>
          <a:lstStyle/>
          <a:p>
            <a:pPr algn="r">
              <a:lnSpc>
                <a:spcPts val="3360"/>
              </a:lnSpc>
            </a:pPr>
            <a:r>
              <a:rPr lang="en-US" sz="2400">
                <a:solidFill>
                  <a:srgbClr val="FFFFFF"/>
                </a:solidFill>
                <a:latin typeface="Garet"/>
                <a:ea typeface="Garet"/>
                <a:cs typeface="Garet"/>
                <a:sym typeface="Garet"/>
              </a:rPr>
              <a:t>Trainity</a:t>
            </a:r>
          </a:p>
        </p:txBody>
      </p:sp>
      <p:sp>
        <p:nvSpPr>
          <p:cNvPr id="5" name="TextBox 5"/>
          <p:cNvSpPr txBox="1"/>
          <p:nvPr/>
        </p:nvSpPr>
        <p:spPr>
          <a:xfrm>
            <a:off x="1028700" y="9182100"/>
            <a:ext cx="1616607"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Ashiq Paul</a:t>
            </a:r>
          </a:p>
        </p:txBody>
      </p:sp>
      <p:sp>
        <p:nvSpPr>
          <p:cNvPr id="6" name="AutoShape 6"/>
          <p:cNvSpPr/>
          <p:nvPr/>
        </p:nvSpPr>
        <p:spPr>
          <a:xfrm flipV="1">
            <a:off x="2944805" y="9399270"/>
            <a:ext cx="12747102" cy="1714"/>
          </a:xfrm>
          <a:prstGeom prst="line">
            <a:avLst/>
          </a:prstGeom>
          <a:ln w="19050" cap="flat">
            <a:solidFill>
              <a:srgbClr val="FFFFFF"/>
            </a:solidFill>
            <a:prstDash val="solid"/>
            <a:headEnd type="none" w="sm" len="sm"/>
            <a:tailEnd type="none" w="sm" len="sm"/>
          </a:ln>
        </p:spPr>
        <p:txBody>
          <a:bodyPr/>
          <a:lstStyle/>
          <a:p>
            <a:endParaRPr lang="en-IN"/>
          </a:p>
        </p:txBody>
      </p:sp>
      <p:sp>
        <p:nvSpPr>
          <p:cNvPr id="7" name="TextBox 7"/>
          <p:cNvSpPr txBox="1"/>
          <p:nvPr/>
        </p:nvSpPr>
        <p:spPr>
          <a:xfrm>
            <a:off x="3877720" y="5254228"/>
            <a:ext cx="10532560" cy="752475"/>
          </a:xfrm>
          <a:prstGeom prst="rect">
            <a:avLst/>
          </a:prstGeom>
        </p:spPr>
        <p:txBody>
          <a:bodyPr lIns="0" tIns="0" rIns="0" bIns="0" rtlCol="0" anchor="t">
            <a:spAutoFit/>
          </a:bodyPr>
          <a:lstStyle/>
          <a:p>
            <a:pPr algn="ctr">
              <a:lnSpc>
                <a:spcPts val="5999"/>
              </a:lnSpc>
            </a:pPr>
            <a:r>
              <a:rPr lang="en-US" sz="4999" spc="1599">
                <a:solidFill>
                  <a:srgbClr val="FFBD59"/>
                </a:solidFill>
                <a:latin typeface="Garet"/>
                <a:ea typeface="Garet"/>
                <a:cs typeface="Garet"/>
                <a:sym typeface="Garet"/>
              </a:rPr>
              <a:t>ANALYSIS</a:t>
            </a:r>
          </a:p>
        </p:txBody>
      </p:sp>
      <p:sp>
        <p:nvSpPr>
          <p:cNvPr id="8" name="TextBox 8"/>
          <p:cNvSpPr txBox="1"/>
          <p:nvPr/>
        </p:nvSpPr>
        <p:spPr>
          <a:xfrm>
            <a:off x="4229862" y="3425428"/>
            <a:ext cx="9828276" cy="2276475"/>
          </a:xfrm>
          <a:prstGeom prst="rect">
            <a:avLst/>
          </a:prstGeom>
        </p:spPr>
        <p:txBody>
          <a:bodyPr lIns="0" tIns="0" rIns="0" bIns="0" rtlCol="0" anchor="t">
            <a:spAutoFit/>
          </a:bodyPr>
          <a:lstStyle/>
          <a:p>
            <a:pPr algn="ctr">
              <a:lnSpc>
                <a:spcPts val="14400"/>
              </a:lnSpc>
            </a:pPr>
            <a:r>
              <a:rPr lang="en-US" sz="12000" b="1" dirty="0">
                <a:solidFill>
                  <a:srgbClr val="FFFFFF"/>
                </a:solidFill>
                <a:latin typeface="Mont Heavy"/>
                <a:ea typeface="Mont Heavy"/>
                <a:cs typeface="Mont Heavy"/>
                <a:sym typeface="Mont Heavy"/>
              </a:rPr>
              <a:t>IMDB MOVIE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CC88-3749-97F3-E5D2-6188AFBE2F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A072A2-281B-70AE-CA33-92337511339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a:extLst>
              <a:ext uri="{FF2B5EF4-FFF2-40B4-BE49-F238E27FC236}">
                <a16:creationId xmlns:a16="http://schemas.microsoft.com/office/drawing/2014/main" id="{CC86AAAA-3EEB-6DA4-7BF3-06F37E66F082}"/>
              </a:ext>
            </a:extLst>
          </p:cNvPr>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7" name="TextBox 7">
            <a:extLst>
              <a:ext uri="{FF2B5EF4-FFF2-40B4-BE49-F238E27FC236}">
                <a16:creationId xmlns:a16="http://schemas.microsoft.com/office/drawing/2014/main" id="{AAFBECD8-D4D3-A5FE-B80B-BF942C2A4A05}"/>
              </a:ext>
            </a:extLst>
          </p:cNvPr>
          <p:cNvSpPr txBox="1"/>
          <p:nvPr/>
        </p:nvSpPr>
        <p:spPr>
          <a:xfrm>
            <a:off x="7513111" y="4604891"/>
            <a:ext cx="3261777" cy="1077218"/>
          </a:xfrm>
          <a:prstGeom prst="rect">
            <a:avLst/>
          </a:prstGeom>
        </p:spPr>
        <p:txBody>
          <a:bodyPr wrap="square" lIns="0" tIns="0" rIns="0" bIns="0" rtlCol="0" anchor="t">
            <a:spAutoFit/>
          </a:bodyPr>
          <a:lstStyle/>
          <a:p>
            <a:pPr marL="0" lvl="0" indent="0" algn="l">
              <a:lnSpc>
                <a:spcPts val="8000"/>
              </a:lnSpc>
            </a:pPr>
            <a:r>
              <a:rPr lang="en-US" sz="8000" b="1" dirty="0">
                <a:solidFill>
                  <a:srgbClr val="FFBD59"/>
                </a:solidFill>
                <a:latin typeface="Mont Bold"/>
                <a:ea typeface="Mont Bold"/>
                <a:cs typeface="Mont Bold"/>
                <a:sym typeface="Mont Bold"/>
              </a:rPr>
              <a:t>Result</a:t>
            </a:r>
          </a:p>
        </p:txBody>
      </p:sp>
    </p:spTree>
    <p:extLst>
      <p:ext uri="{BB962C8B-B14F-4D97-AF65-F5344CB8AC3E}">
        <p14:creationId xmlns:p14="http://schemas.microsoft.com/office/powerpoint/2010/main" val="131644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4074" b="-24074"/>
            </a:stretch>
          </a:blipFill>
        </p:spPr>
        <p:txBody>
          <a:bodyPr/>
          <a:lstStyle/>
          <a:p>
            <a:endParaRPr lang="en-IN"/>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IN"/>
          </a:p>
        </p:txBody>
      </p:sp>
      <p:sp>
        <p:nvSpPr>
          <p:cNvPr id="4" name="TextBox 4"/>
          <p:cNvSpPr txBox="1"/>
          <p:nvPr/>
        </p:nvSpPr>
        <p:spPr>
          <a:xfrm>
            <a:off x="3877720" y="5349478"/>
            <a:ext cx="10532560" cy="552450"/>
          </a:xfrm>
          <a:prstGeom prst="rect">
            <a:avLst/>
          </a:prstGeom>
        </p:spPr>
        <p:txBody>
          <a:bodyPr lIns="0" tIns="0" rIns="0" bIns="0" rtlCol="0" anchor="t">
            <a:spAutoFit/>
          </a:bodyPr>
          <a:lstStyle/>
          <a:p>
            <a:pPr algn="ctr">
              <a:lnSpc>
                <a:spcPts val="4320"/>
              </a:lnSpc>
            </a:pPr>
            <a:r>
              <a:rPr lang="en-US" sz="3600" spc="1152">
                <a:solidFill>
                  <a:srgbClr val="FFBD59"/>
                </a:solidFill>
                <a:latin typeface="Garet"/>
                <a:ea typeface="Garet"/>
                <a:cs typeface="Garet"/>
                <a:sym typeface="Garet"/>
              </a:rPr>
              <a:t>TRAINITY</a:t>
            </a:r>
          </a:p>
        </p:txBody>
      </p:sp>
      <p:sp>
        <p:nvSpPr>
          <p:cNvPr id="5" name="TextBox 5"/>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b="1">
                <a:solidFill>
                  <a:srgbClr val="FFFFFF"/>
                </a:solidFill>
                <a:latin typeface="Mont Bold"/>
                <a:ea typeface="Mont Bold"/>
                <a:cs typeface="Mont Bold"/>
                <a:sym typeface="Mon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11065934" y="4971086"/>
            <a:ext cx="8678682" cy="5988371"/>
          </a:xfrm>
          <a:custGeom>
            <a:avLst/>
            <a:gdLst/>
            <a:ahLst/>
            <a:cxnLst/>
            <a:rect l="l" t="t" r="r" b="b"/>
            <a:pathLst>
              <a:path w="8678682" h="5988371">
                <a:moveTo>
                  <a:pt x="0" y="0"/>
                </a:moveTo>
                <a:lnTo>
                  <a:pt x="8678682" y="0"/>
                </a:lnTo>
                <a:lnTo>
                  <a:pt x="8678682" y="5988371"/>
                </a:lnTo>
                <a:lnTo>
                  <a:pt x="0" y="5988371"/>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1537950" y="3664377"/>
            <a:ext cx="15212100" cy="2958246"/>
            <a:chOff x="0" y="0"/>
            <a:chExt cx="3896844" cy="757806"/>
          </a:xfrm>
        </p:grpSpPr>
        <p:sp>
          <p:nvSpPr>
            <p:cNvPr id="5" name="Freeform 5"/>
            <p:cNvSpPr/>
            <p:nvPr/>
          </p:nvSpPr>
          <p:spPr>
            <a:xfrm>
              <a:off x="0" y="0"/>
              <a:ext cx="3896844" cy="757806"/>
            </a:xfrm>
            <a:custGeom>
              <a:avLst/>
              <a:gdLst/>
              <a:ahLst/>
              <a:cxnLst/>
              <a:rect l="l" t="t" r="r" b="b"/>
              <a:pathLst>
                <a:path w="3896844" h="757806">
                  <a:moveTo>
                    <a:pt x="3772384" y="757806"/>
                  </a:moveTo>
                  <a:lnTo>
                    <a:pt x="124460" y="757806"/>
                  </a:lnTo>
                  <a:cubicBezTo>
                    <a:pt x="55880" y="757806"/>
                    <a:pt x="0" y="701926"/>
                    <a:pt x="0" y="633346"/>
                  </a:cubicBezTo>
                  <a:lnTo>
                    <a:pt x="0" y="124460"/>
                  </a:lnTo>
                  <a:cubicBezTo>
                    <a:pt x="0" y="55880"/>
                    <a:pt x="55880" y="0"/>
                    <a:pt x="124460" y="0"/>
                  </a:cubicBezTo>
                  <a:lnTo>
                    <a:pt x="3772384" y="0"/>
                  </a:lnTo>
                  <a:cubicBezTo>
                    <a:pt x="3840964" y="0"/>
                    <a:pt x="3896844" y="55880"/>
                    <a:pt x="3896844" y="124460"/>
                  </a:cubicBezTo>
                  <a:lnTo>
                    <a:pt x="3896844" y="633346"/>
                  </a:lnTo>
                  <a:cubicBezTo>
                    <a:pt x="3896844" y="701926"/>
                    <a:pt x="3840964" y="757806"/>
                    <a:pt x="3772384" y="757806"/>
                  </a:cubicBezTo>
                  <a:close/>
                </a:path>
              </a:pathLst>
            </a:custGeom>
            <a:solidFill>
              <a:srgbClr val="2E2D2D">
                <a:alpha val="60000"/>
              </a:srgbClr>
            </a:solidFill>
          </p:spPr>
          <p:txBody>
            <a:bodyPr/>
            <a:lstStyle/>
            <a:p>
              <a:endParaRPr lang="en-IN"/>
            </a:p>
          </p:txBody>
        </p:sp>
      </p:grpSp>
      <p:sp>
        <p:nvSpPr>
          <p:cNvPr id="6" name="TextBox 6"/>
          <p:cNvSpPr txBox="1"/>
          <p:nvPr/>
        </p:nvSpPr>
        <p:spPr>
          <a:xfrm>
            <a:off x="2136196" y="4045889"/>
            <a:ext cx="5230559" cy="790575"/>
          </a:xfrm>
          <a:prstGeom prst="rect">
            <a:avLst/>
          </a:prstGeom>
        </p:spPr>
        <p:txBody>
          <a:bodyPr lIns="0" tIns="0" rIns="0" bIns="0" rtlCol="0" anchor="t">
            <a:spAutoFit/>
          </a:bodyPr>
          <a:lstStyle/>
          <a:p>
            <a:pPr marL="0" lvl="0" indent="0" algn="l">
              <a:lnSpc>
                <a:spcPts val="5040"/>
              </a:lnSpc>
            </a:pPr>
            <a:r>
              <a:rPr lang="en-US" sz="4200" b="1">
                <a:solidFill>
                  <a:srgbClr val="FFBD59"/>
                </a:solidFill>
                <a:latin typeface="Mont Bold"/>
                <a:ea typeface="Mont Bold"/>
                <a:cs typeface="Mont Bold"/>
                <a:sym typeface="Mont Bold"/>
              </a:rPr>
              <a:t>Project Description</a:t>
            </a:r>
          </a:p>
        </p:txBody>
      </p:sp>
      <p:sp>
        <p:nvSpPr>
          <p:cNvPr id="7" name="TextBox 7"/>
          <p:cNvSpPr txBox="1"/>
          <p:nvPr/>
        </p:nvSpPr>
        <p:spPr>
          <a:xfrm>
            <a:off x="2115585" y="4989366"/>
            <a:ext cx="14056830" cy="1071493"/>
          </a:xfrm>
          <a:prstGeom prst="rect">
            <a:avLst/>
          </a:prstGeom>
        </p:spPr>
        <p:txBody>
          <a:bodyPr lIns="0" tIns="0" rIns="0" bIns="0" rtlCol="0" anchor="t">
            <a:spAutoFit/>
          </a:bodyPr>
          <a:lstStyle/>
          <a:p>
            <a:pPr marL="0" lvl="0" indent="0" algn="just">
              <a:lnSpc>
                <a:spcPts val="2891"/>
              </a:lnSpc>
            </a:pPr>
            <a:r>
              <a:rPr lang="en-US" sz="2065">
                <a:solidFill>
                  <a:srgbClr val="FFFFFF"/>
                </a:solidFill>
                <a:latin typeface="Garet"/>
                <a:ea typeface="Garet"/>
                <a:cs typeface="Garet"/>
                <a:sym typeface="Garet"/>
              </a:rPr>
              <a:t>This project involves analyzing an IMDB movie dataset to identify the factors influencing the success of movies, measured by their IMDB ratings. The analysis covers various aspects such as movie genres, durations, languages, directors, budgets, and their relationships to ratings and financial success.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6152177" y="2787312"/>
            <a:ext cx="13867858" cy="13867858"/>
          </a:xfrm>
          <a:custGeom>
            <a:avLst/>
            <a:gdLst/>
            <a:ahLst/>
            <a:cxnLst/>
            <a:rect l="l" t="t" r="r" b="b"/>
            <a:pathLst>
              <a:path w="13867858" h="13867858">
                <a:moveTo>
                  <a:pt x="0" y="0"/>
                </a:moveTo>
                <a:lnTo>
                  <a:pt x="13867858" y="0"/>
                </a:lnTo>
                <a:lnTo>
                  <a:pt x="13867858" y="13867857"/>
                </a:lnTo>
                <a:lnTo>
                  <a:pt x="0" y="13867857"/>
                </a:lnTo>
                <a:lnTo>
                  <a:pt x="0" y="0"/>
                </a:lnTo>
                <a:close/>
              </a:path>
            </a:pathLst>
          </a:custGeom>
          <a:blipFill>
            <a:blip r:embed="rId3">
              <a:alphaModFix amt="80000"/>
            </a:blip>
            <a:stretch>
              <a:fillRect/>
            </a:stretch>
          </a:blipFill>
        </p:spPr>
        <p:txBody>
          <a:bodyPr/>
          <a:lstStyle/>
          <a:p>
            <a:endParaRPr lang="en-IN"/>
          </a:p>
        </p:txBody>
      </p:sp>
      <p:grpSp>
        <p:nvGrpSpPr>
          <p:cNvPr id="4" name="Group 4"/>
          <p:cNvGrpSpPr/>
          <p:nvPr/>
        </p:nvGrpSpPr>
        <p:grpSpPr>
          <a:xfrm>
            <a:off x="1028700" y="2040731"/>
            <a:ext cx="5066791" cy="6205538"/>
            <a:chOff x="0" y="0"/>
            <a:chExt cx="829947" cy="1016475"/>
          </a:xfrm>
        </p:grpSpPr>
        <p:sp>
          <p:nvSpPr>
            <p:cNvPr id="5" name="Freeform 5"/>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IN"/>
            </a:p>
          </p:txBody>
        </p:sp>
      </p:grpSp>
      <p:sp>
        <p:nvSpPr>
          <p:cNvPr id="6" name="Freeform 6"/>
          <p:cNvSpPr/>
          <p:nvPr/>
        </p:nvSpPr>
        <p:spPr>
          <a:xfrm>
            <a:off x="2929794" y="3238886"/>
            <a:ext cx="1264602" cy="1264602"/>
          </a:xfrm>
          <a:custGeom>
            <a:avLst/>
            <a:gdLst/>
            <a:ahLst/>
            <a:cxnLst/>
            <a:rect l="l" t="t" r="r" b="b"/>
            <a:pathLst>
              <a:path w="1264602" h="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7" name="Group 7"/>
          <p:cNvGrpSpPr/>
          <p:nvPr/>
        </p:nvGrpSpPr>
        <p:grpSpPr>
          <a:xfrm>
            <a:off x="6610604" y="2040731"/>
            <a:ext cx="5066791" cy="6205538"/>
            <a:chOff x="0" y="0"/>
            <a:chExt cx="829947" cy="1016475"/>
          </a:xfrm>
        </p:grpSpPr>
        <p:sp>
          <p:nvSpPr>
            <p:cNvPr id="8" name="Freeform 8"/>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IN"/>
            </a:p>
          </p:txBody>
        </p:sp>
      </p:grpSp>
      <p:sp>
        <p:nvSpPr>
          <p:cNvPr id="9" name="Freeform 9"/>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IN"/>
          </a:p>
        </p:txBody>
      </p:sp>
      <p:grpSp>
        <p:nvGrpSpPr>
          <p:cNvPr id="10" name="Group 10"/>
          <p:cNvGrpSpPr/>
          <p:nvPr/>
        </p:nvGrpSpPr>
        <p:grpSpPr>
          <a:xfrm>
            <a:off x="12192509" y="2040731"/>
            <a:ext cx="5066791" cy="6205538"/>
            <a:chOff x="0" y="0"/>
            <a:chExt cx="829947" cy="1016475"/>
          </a:xfrm>
        </p:grpSpPr>
        <p:sp>
          <p:nvSpPr>
            <p:cNvPr id="11" name="Freeform 11"/>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IN"/>
            </a:p>
          </p:txBody>
        </p:sp>
      </p:grpSp>
      <p:sp>
        <p:nvSpPr>
          <p:cNvPr id="12" name="Freeform 12"/>
          <p:cNvSpPr/>
          <p:nvPr/>
        </p:nvSpPr>
        <p:spPr>
          <a:xfrm>
            <a:off x="8511699" y="3236993"/>
            <a:ext cx="1264602" cy="1264602"/>
          </a:xfrm>
          <a:custGeom>
            <a:avLst/>
            <a:gdLst/>
            <a:ahLst/>
            <a:cxnLst/>
            <a:rect l="l" t="t" r="r" b="b"/>
            <a:pathLst>
              <a:path w="1264602" h="1264602">
                <a:moveTo>
                  <a:pt x="0" y="0"/>
                </a:moveTo>
                <a:lnTo>
                  <a:pt x="1264602" y="0"/>
                </a:lnTo>
                <a:lnTo>
                  <a:pt x="1264602"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a:off x="14093603" y="3238886"/>
            <a:ext cx="1264602" cy="1264602"/>
          </a:xfrm>
          <a:custGeom>
            <a:avLst/>
            <a:gdLst/>
            <a:ahLst/>
            <a:cxnLst/>
            <a:rect l="l" t="t" r="r" b="b"/>
            <a:pathLst>
              <a:path w="1264602" h="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TextBox 14"/>
          <p:cNvSpPr txBox="1"/>
          <p:nvPr/>
        </p:nvSpPr>
        <p:spPr>
          <a:xfrm>
            <a:off x="1333815" y="4918811"/>
            <a:ext cx="4456560" cy="790575"/>
          </a:xfrm>
          <a:prstGeom prst="rect">
            <a:avLst/>
          </a:prstGeom>
        </p:spPr>
        <p:txBody>
          <a:bodyPr lIns="0" tIns="0" rIns="0" bIns="0" rtlCol="0" anchor="t">
            <a:spAutoFit/>
          </a:bodyPr>
          <a:lstStyle/>
          <a:p>
            <a:pPr marL="0" lvl="0" indent="0" algn="ctr">
              <a:lnSpc>
                <a:spcPts val="5040"/>
              </a:lnSpc>
            </a:pPr>
            <a:r>
              <a:rPr lang="en-US" sz="4200" b="1">
                <a:solidFill>
                  <a:srgbClr val="FFBD59"/>
                </a:solidFill>
                <a:latin typeface="Mont Bold"/>
                <a:ea typeface="Mont Bold"/>
                <a:cs typeface="Mont Bold"/>
                <a:sym typeface="Mont Bold"/>
              </a:rPr>
              <a:t>Microsoft Excel</a:t>
            </a:r>
          </a:p>
        </p:txBody>
      </p:sp>
      <p:sp>
        <p:nvSpPr>
          <p:cNvPr id="16" name="TextBox 16"/>
          <p:cNvSpPr txBox="1"/>
          <p:nvPr/>
        </p:nvSpPr>
        <p:spPr>
          <a:xfrm>
            <a:off x="6915720" y="4918811"/>
            <a:ext cx="4456560" cy="1283685"/>
          </a:xfrm>
          <a:prstGeom prst="rect">
            <a:avLst/>
          </a:prstGeom>
        </p:spPr>
        <p:txBody>
          <a:bodyPr lIns="0" tIns="0" rIns="0" bIns="0" rtlCol="0" anchor="t">
            <a:spAutoFit/>
          </a:bodyPr>
          <a:lstStyle/>
          <a:p>
            <a:pPr marL="0" lvl="0" indent="0" algn="ctr">
              <a:lnSpc>
                <a:spcPts val="5040"/>
              </a:lnSpc>
            </a:pPr>
            <a:r>
              <a:rPr lang="en-US" sz="4200" b="1" dirty="0">
                <a:solidFill>
                  <a:srgbClr val="FFBD59"/>
                </a:solidFill>
                <a:latin typeface="Mont Bold"/>
                <a:ea typeface="Mont Bold"/>
                <a:cs typeface="Mont Bold"/>
                <a:sym typeface="Mont Bold"/>
              </a:rPr>
              <a:t>Canva / </a:t>
            </a:r>
            <a:r>
              <a:rPr lang="en-US" sz="4200" b="1" dirty="0" err="1">
                <a:solidFill>
                  <a:srgbClr val="FFBD59"/>
                </a:solidFill>
                <a:latin typeface="Mont Bold"/>
                <a:ea typeface="Mont Bold"/>
                <a:cs typeface="Mont Bold"/>
                <a:sym typeface="Mont Bold"/>
              </a:rPr>
              <a:t>Powerpoint</a:t>
            </a:r>
            <a:endParaRPr lang="en-US" sz="4200" b="1" dirty="0">
              <a:solidFill>
                <a:srgbClr val="FFBD59"/>
              </a:solidFill>
              <a:latin typeface="Mont Bold"/>
              <a:ea typeface="Mont Bold"/>
              <a:cs typeface="Mont Bold"/>
              <a:sym typeface="Mont Bold"/>
            </a:endParaRPr>
          </a:p>
        </p:txBody>
      </p:sp>
      <p:sp>
        <p:nvSpPr>
          <p:cNvPr id="18" name="TextBox 18"/>
          <p:cNvSpPr txBox="1"/>
          <p:nvPr/>
        </p:nvSpPr>
        <p:spPr>
          <a:xfrm>
            <a:off x="12497624" y="4918811"/>
            <a:ext cx="4456560" cy="790575"/>
          </a:xfrm>
          <a:prstGeom prst="rect">
            <a:avLst/>
          </a:prstGeom>
        </p:spPr>
        <p:txBody>
          <a:bodyPr lIns="0" tIns="0" rIns="0" bIns="0" rtlCol="0" anchor="t">
            <a:spAutoFit/>
          </a:bodyPr>
          <a:lstStyle/>
          <a:p>
            <a:pPr marL="0" lvl="0" indent="0" algn="ctr">
              <a:lnSpc>
                <a:spcPts val="5040"/>
              </a:lnSpc>
            </a:pPr>
            <a:r>
              <a:rPr lang="en-US" sz="4200" b="1">
                <a:solidFill>
                  <a:srgbClr val="FFBD59"/>
                </a:solidFill>
                <a:latin typeface="Mont Bold"/>
                <a:ea typeface="Mont Bold"/>
                <a:cs typeface="Mont Bold"/>
                <a:sym typeface="Mont Bold"/>
              </a:rPr>
              <a:t>Loom</a:t>
            </a:r>
          </a:p>
        </p:txBody>
      </p:sp>
      <p:sp>
        <p:nvSpPr>
          <p:cNvPr id="20" name="TextBox 20"/>
          <p:cNvSpPr txBox="1"/>
          <p:nvPr/>
        </p:nvSpPr>
        <p:spPr>
          <a:xfrm>
            <a:off x="2790571" y="3307691"/>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Bold"/>
                <a:ea typeface="Mont Bold"/>
                <a:cs typeface="Mont Bold"/>
                <a:sym typeface="Mont Bold"/>
              </a:rPr>
              <a:t>1</a:t>
            </a:r>
          </a:p>
        </p:txBody>
      </p:sp>
      <p:sp>
        <p:nvSpPr>
          <p:cNvPr id="21" name="TextBox 21"/>
          <p:cNvSpPr txBox="1"/>
          <p:nvPr/>
        </p:nvSpPr>
        <p:spPr>
          <a:xfrm>
            <a:off x="8372475" y="3305798"/>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Bold"/>
                <a:ea typeface="Mont Bold"/>
                <a:cs typeface="Mont Bold"/>
                <a:sym typeface="Mont Bold"/>
              </a:rPr>
              <a:t>2</a:t>
            </a:r>
          </a:p>
        </p:txBody>
      </p:sp>
      <p:sp>
        <p:nvSpPr>
          <p:cNvPr id="22" name="TextBox 22"/>
          <p:cNvSpPr txBox="1"/>
          <p:nvPr/>
        </p:nvSpPr>
        <p:spPr>
          <a:xfrm>
            <a:off x="13954379" y="3307691"/>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Bold"/>
                <a:ea typeface="Mont Bold"/>
                <a:cs typeface="Mont Bold"/>
                <a:sym typeface="Mont Bold"/>
              </a:rPr>
              <a:t>3</a:t>
            </a:r>
          </a:p>
        </p:txBody>
      </p:sp>
      <p:sp>
        <p:nvSpPr>
          <p:cNvPr id="23" name="TextBox 23"/>
          <p:cNvSpPr txBox="1"/>
          <p:nvPr/>
        </p:nvSpPr>
        <p:spPr>
          <a:xfrm>
            <a:off x="1175894" y="603197"/>
            <a:ext cx="4614481" cy="790575"/>
          </a:xfrm>
          <a:prstGeom prst="rect">
            <a:avLst/>
          </a:prstGeom>
        </p:spPr>
        <p:txBody>
          <a:bodyPr lIns="0" tIns="0" rIns="0" bIns="0" rtlCol="0" anchor="t">
            <a:spAutoFit/>
          </a:bodyPr>
          <a:lstStyle/>
          <a:p>
            <a:pPr marL="0" lvl="0" indent="0" algn="l">
              <a:lnSpc>
                <a:spcPts val="5040"/>
              </a:lnSpc>
            </a:pPr>
            <a:r>
              <a:rPr lang="en-US" sz="4200" b="1">
                <a:solidFill>
                  <a:srgbClr val="FFBD59"/>
                </a:solidFill>
                <a:latin typeface="Mont Bold"/>
                <a:ea typeface="Mont Bold"/>
                <a:cs typeface="Mont Bold"/>
                <a:sym typeface="Mont Bold"/>
              </a:rPr>
              <a:t>Tech-Stack 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rot="-10800000" flipH="1">
            <a:off x="12111940" y="0"/>
            <a:ext cx="6176060" cy="4114800"/>
          </a:xfrm>
          <a:custGeom>
            <a:avLst/>
            <a:gdLst/>
            <a:ahLst/>
            <a:cxnLst/>
            <a:rect l="l" t="t" r="r" b="b"/>
            <a:pathLst>
              <a:path w="6176060" h="4114800">
                <a:moveTo>
                  <a:pt x="6176060" y="0"/>
                </a:moveTo>
                <a:lnTo>
                  <a:pt x="0" y="0"/>
                </a:lnTo>
                <a:lnTo>
                  <a:pt x="0" y="4114800"/>
                </a:lnTo>
                <a:lnTo>
                  <a:pt x="6176060" y="4114800"/>
                </a:lnTo>
                <a:lnTo>
                  <a:pt x="617606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AutoShape 4"/>
          <p:cNvSpPr/>
          <p:nvPr/>
        </p:nvSpPr>
        <p:spPr>
          <a:xfrm>
            <a:off x="1028700" y="3120632"/>
            <a:ext cx="10225990" cy="0"/>
          </a:xfrm>
          <a:prstGeom prst="line">
            <a:avLst/>
          </a:prstGeom>
          <a:ln w="19050" cap="rnd">
            <a:solidFill>
              <a:srgbClr val="FFFFFF"/>
            </a:solidFill>
            <a:prstDash val="solid"/>
            <a:headEnd type="none" w="sm" len="sm"/>
            <a:tailEnd type="none" w="sm" len="sm"/>
          </a:ln>
        </p:spPr>
        <p:txBody>
          <a:bodyPr/>
          <a:lstStyle/>
          <a:p>
            <a:endParaRPr lang="en-IN"/>
          </a:p>
        </p:txBody>
      </p:sp>
      <p:sp>
        <p:nvSpPr>
          <p:cNvPr id="5" name="AutoShape 5"/>
          <p:cNvSpPr/>
          <p:nvPr/>
        </p:nvSpPr>
        <p:spPr>
          <a:xfrm>
            <a:off x="1028700" y="4949190"/>
            <a:ext cx="10225990" cy="0"/>
          </a:xfrm>
          <a:prstGeom prst="line">
            <a:avLst/>
          </a:prstGeom>
          <a:ln w="19050" cap="rnd">
            <a:solidFill>
              <a:srgbClr val="FFFFFF"/>
            </a:solidFill>
            <a:prstDash val="solid"/>
            <a:headEnd type="none" w="sm" len="sm"/>
            <a:tailEnd type="none" w="sm" len="sm"/>
          </a:ln>
        </p:spPr>
        <p:txBody>
          <a:bodyPr/>
          <a:lstStyle/>
          <a:p>
            <a:endParaRPr lang="en-IN"/>
          </a:p>
        </p:txBody>
      </p:sp>
      <p:sp>
        <p:nvSpPr>
          <p:cNvPr id="6" name="AutoShape 6"/>
          <p:cNvSpPr/>
          <p:nvPr/>
        </p:nvSpPr>
        <p:spPr>
          <a:xfrm>
            <a:off x="1028700" y="6094095"/>
            <a:ext cx="10225990" cy="0"/>
          </a:xfrm>
          <a:prstGeom prst="line">
            <a:avLst/>
          </a:prstGeom>
          <a:ln w="19050" cap="rnd">
            <a:solidFill>
              <a:srgbClr val="FFFFFF"/>
            </a:solidFill>
            <a:prstDash val="solid"/>
            <a:headEnd type="none" w="sm" len="sm"/>
            <a:tailEnd type="none" w="sm" len="sm"/>
          </a:ln>
        </p:spPr>
        <p:txBody>
          <a:bodyPr/>
          <a:lstStyle/>
          <a:p>
            <a:endParaRPr lang="en-IN"/>
          </a:p>
        </p:txBody>
      </p:sp>
      <p:sp>
        <p:nvSpPr>
          <p:cNvPr id="7" name="Freeform 7"/>
          <p:cNvSpPr/>
          <p:nvPr/>
        </p:nvSpPr>
        <p:spPr>
          <a:xfrm>
            <a:off x="1306589" y="7410450"/>
            <a:ext cx="10225990" cy="2096328"/>
          </a:xfrm>
          <a:custGeom>
            <a:avLst/>
            <a:gdLst/>
            <a:ahLst/>
            <a:cxnLst/>
            <a:rect l="l" t="t" r="r" b="b"/>
            <a:pathLst>
              <a:path w="10225990" h="2096328">
                <a:moveTo>
                  <a:pt x="0" y="0"/>
                </a:moveTo>
                <a:lnTo>
                  <a:pt x="10225990" y="0"/>
                </a:lnTo>
                <a:lnTo>
                  <a:pt x="10225990" y="2096328"/>
                </a:lnTo>
                <a:lnTo>
                  <a:pt x="0" y="2096328"/>
                </a:lnTo>
                <a:lnTo>
                  <a:pt x="0" y="0"/>
                </a:lnTo>
                <a:close/>
              </a:path>
            </a:pathLst>
          </a:custGeom>
          <a:blipFill>
            <a:blip r:embed="rId5"/>
            <a:stretch>
              <a:fillRect/>
            </a:stretch>
          </a:blipFill>
        </p:spPr>
        <p:txBody>
          <a:bodyPr/>
          <a:lstStyle/>
          <a:p>
            <a:endParaRPr lang="en-IN"/>
          </a:p>
        </p:txBody>
      </p:sp>
      <p:sp>
        <p:nvSpPr>
          <p:cNvPr id="8" name="Freeform 8"/>
          <p:cNvSpPr/>
          <p:nvPr/>
        </p:nvSpPr>
        <p:spPr>
          <a:xfrm>
            <a:off x="11570679" y="1109498"/>
            <a:ext cx="5688621" cy="5657062"/>
          </a:xfrm>
          <a:custGeom>
            <a:avLst/>
            <a:gdLst/>
            <a:ahLst/>
            <a:cxnLst/>
            <a:rect l="l" t="t" r="r" b="b"/>
            <a:pathLst>
              <a:path w="5688621" h="5657062">
                <a:moveTo>
                  <a:pt x="0" y="0"/>
                </a:moveTo>
                <a:lnTo>
                  <a:pt x="5688621" y="0"/>
                </a:lnTo>
                <a:lnTo>
                  <a:pt x="5688621" y="5657062"/>
                </a:lnTo>
                <a:lnTo>
                  <a:pt x="0" y="5657062"/>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1028700" y="2099552"/>
            <a:ext cx="10225990" cy="687705"/>
          </a:xfrm>
          <a:prstGeom prst="rect">
            <a:avLst/>
          </a:prstGeom>
        </p:spPr>
        <p:txBody>
          <a:bodyPr lIns="0" tIns="0" rIns="0" bIns="0" rtlCol="0" anchor="t">
            <a:spAutoFit/>
          </a:bodyPr>
          <a:lstStyle/>
          <a:p>
            <a:pPr algn="l">
              <a:lnSpc>
                <a:spcPts val="2730"/>
              </a:lnSpc>
            </a:pPr>
            <a:r>
              <a:rPr lang="en-US" sz="2100">
                <a:solidFill>
                  <a:srgbClr val="FFFFFF"/>
                </a:solidFill>
                <a:latin typeface="Garet"/>
                <a:ea typeface="Garet"/>
                <a:cs typeface="Garet"/>
                <a:sym typeface="Garet"/>
              </a:rPr>
              <a:t>There are too many columns  and there are some which are not required for this analysis, like the color of the movie, imdb link, facebook likes, etc.</a:t>
            </a:r>
          </a:p>
        </p:txBody>
      </p:sp>
      <p:sp>
        <p:nvSpPr>
          <p:cNvPr id="10" name="TextBox 10"/>
          <p:cNvSpPr txBox="1"/>
          <p:nvPr/>
        </p:nvSpPr>
        <p:spPr>
          <a:xfrm>
            <a:off x="1028700" y="3585210"/>
            <a:ext cx="10225990" cy="1030605"/>
          </a:xfrm>
          <a:prstGeom prst="rect">
            <a:avLst/>
          </a:prstGeom>
        </p:spPr>
        <p:txBody>
          <a:bodyPr lIns="0" tIns="0" rIns="0" bIns="0" rtlCol="0" anchor="t">
            <a:spAutoFit/>
          </a:bodyPr>
          <a:lstStyle/>
          <a:p>
            <a:pPr algn="l">
              <a:lnSpc>
                <a:spcPts val="2730"/>
              </a:lnSpc>
            </a:pPr>
            <a:r>
              <a:rPr lang="en-US" sz="2100">
                <a:solidFill>
                  <a:srgbClr val="FFFFFF"/>
                </a:solidFill>
                <a:latin typeface="Garet"/>
                <a:ea typeface="Garet"/>
                <a:cs typeface="Garet"/>
                <a:sym typeface="Garet"/>
              </a:rPr>
              <a:t>There are blanks present in the dataset, the blanks can either be filled with data from the internet or completely removed.  But in this case there are far too many blanks, so we delete the entire rows with blanks.</a:t>
            </a:r>
          </a:p>
        </p:txBody>
      </p:sp>
      <p:sp>
        <p:nvSpPr>
          <p:cNvPr id="11" name="TextBox 11"/>
          <p:cNvSpPr txBox="1"/>
          <p:nvPr/>
        </p:nvSpPr>
        <p:spPr>
          <a:xfrm>
            <a:off x="1028700" y="5253990"/>
            <a:ext cx="10225990" cy="344805"/>
          </a:xfrm>
          <a:prstGeom prst="rect">
            <a:avLst/>
          </a:prstGeom>
        </p:spPr>
        <p:txBody>
          <a:bodyPr lIns="0" tIns="0" rIns="0" bIns="0" rtlCol="0" anchor="t">
            <a:spAutoFit/>
          </a:bodyPr>
          <a:lstStyle/>
          <a:p>
            <a:pPr algn="l">
              <a:lnSpc>
                <a:spcPts val="2730"/>
              </a:lnSpc>
            </a:pPr>
            <a:r>
              <a:rPr lang="en-US" sz="2100">
                <a:solidFill>
                  <a:srgbClr val="FFFFFF"/>
                </a:solidFill>
                <a:latin typeface="Garet"/>
                <a:ea typeface="Garet"/>
                <a:cs typeface="Garet"/>
                <a:sym typeface="Garet"/>
              </a:rPr>
              <a:t>There are duplicate rows present as well that needs to be removed.</a:t>
            </a:r>
          </a:p>
        </p:txBody>
      </p:sp>
      <p:sp>
        <p:nvSpPr>
          <p:cNvPr id="12" name="TextBox 12"/>
          <p:cNvSpPr txBox="1"/>
          <p:nvPr/>
        </p:nvSpPr>
        <p:spPr>
          <a:xfrm>
            <a:off x="1028700" y="6398895"/>
            <a:ext cx="10225990" cy="687705"/>
          </a:xfrm>
          <a:prstGeom prst="rect">
            <a:avLst/>
          </a:prstGeom>
        </p:spPr>
        <p:txBody>
          <a:bodyPr lIns="0" tIns="0" rIns="0" bIns="0" rtlCol="0" anchor="t">
            <a:spAutoFit/>
          </a:bodyPr>
          <a:lstStyle/>
          <a:p>
            <a:pPr algn="l">
              <a:lnSpc>
                <a:spcPts val="2730"/>
              </a:lnSpc>
            </a:pPr>
            <a:r>
              <a:rPr lang="en-US" sz="2100">
                <a:solidFill>
                  <a:srgbClr val="FFFFFF"/>
                </a:solidFill>
                <a:latin typeface="Garet"/>
                <a:ea typeface="Garet"/>
                <a:cs typeface="Garet"/>
                <a:sym typeface="Garet"/>
              </a:rPr>
              <a:t>Some values in the Country column has been replaced after verified with Google</a:t>
            </a:r>
          </a:p>
        </p:txBody>
      </p:sp>
      <p:sp>
        <p:nvSpPr>
          <p:cNvPr id="13" name="TextBox 13"/>
          <p:cNvSpPr txBox="1"/>
          <p:nvPr/>
        </p:nvSpPr>
        <p:spPr>
          <a:xfrm>
            <a:off x="1028700" y="450936"/>
            <a:ext cx="6770275" cy="1352550"/>
          </a:xfrm>
          <a:prstGeom prst="rect">
            <a:avLst/>
          </a:prstGeom>
        </p:spPr>
        <p:txBody>
          <a:bodyPr lIns="0" tIns="0" rIns="0" bIns="0" rtlCol="0" anchor="t">
            <a:spAutoFit/>
          </a:bodyPr>
          <a:lstStyle/>
          <a:p>
            <a:pPr marL="0" lvl="0" indent="0" algn="ctr">
              <a:lnSpc>
                <a:spcPts val="8640"/>
              </a:lnSpc>
            </a:pPr>
            <a:r>
              <a:rPr lang="en-US" sz="7200" b="1">
                <a:solidFill>
                  <a:srgbClr val="FFBD59"/>
                </a:solidFill>
                <a:latin typeface="Mont Bold"/>
                <a:ea typeface="Mont Bold"/>
                <a:cs typeface="Mont Bold"/>
                <a:sym typeface="Mont Bold"/>
              </a:rPr>
              <a:t>Data 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4281451" y="3550506"/>
            <a:ext cx="9550336" cy="5817305"/>
          </a:xfrm>
          <a:custGeom>
            <a:avLst/>
            <a:gdLst/>
            <a:ahLst/>
            <a:cxnLst/>
            <a:rect l="l" t="t" r="r" b="b"/>
            <a:pathLst>
              <a:path w="9550336" h="5817305">
                <a:moveTo>
                  <a:pt x="0" y="0"/>
                </a:moveTo>
                <a:lnTo>
                  <a:pt x="9550335" y="0"/>
                </a:lnTo>
                <a:lnTo>
                  <a:pt x="9550335" y="5817305"/>
                </a:lnTo>
                <a:lnTo>
                  <a:pt x="0" y="581730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853937" y="503611"/>
            <a:ext cx="14081263" cy="1077218"/>
          </a:xfrm>
          <a:prstGeom prst="rect">
            <a:avLst/>
          </a:prstGeom>
        </p:spPr>
        <p:txBody>
          <a:bodyPr wrap="square" lIns="0" tIns="0" rIns="0" bIns="0" rtlCol="0" anchor="t">
            <a:spAutoFit/>
          </a:bodyPr>
          <a:lstStyle/>
          <a:p>
            <a:pPr marL="0" lvl="0" indent="0" algn="l">
              <a:lnSpc>
                <a:spcPts val="8000"/>
              </a:lnSpc>
            </a:pPr>
            <a:r>
              <a:rPr lang="en-US" sz="8000" b="1" dirty="0">
                <a:solidFill>
                  <a:srgbClr val="FFBD59"/>
                </a:solidFill>
                <a:latin typeface="Mont Bold"/>
                <a:ea typeface="Mont Bold"/>
                <a:cs typeface="Mont Bold"/>
                <a:sym typeface="Mont Bold"/>
              </a:rPr>
              <a:t>A. Movie Genre Analysis</a:t>
            </a:r>
          </a:p>
        </p:txBody>
      </p:sp>
      <p:sp>
        <p:nvSpPr>
          <p:cNvPr id="6" name="TextBox 6"/>
          <p:cNvSpPr txBox="1"/>
          <p:nvPr/>
        </p:nvSpPr>
        <p:spPr>
          <a:xfrm>
            <a:off x="853937" y="2084440"/>
            <a:ext cx="11795263" cy="369332"/>
          </a:xfrm>
          <a:prstGeom prst="rect">
            <a:avLst/>
          </a:prstGeom>
        </p:spPr>
        <p:txBody>
          <a:bodyPr wrap="square" lIns="0" tIns="0" rIns="0" bIns="0" rtlCol="0" anchor="t">
            <a:spAutoFit/>
          </a:bodyPr>
          <a:lstStyle/>
          <a:p>
            <a:pPr marL="0" lvl="0" indent="0" algn="l">
              <a:lnSpc>
                <a:spcPts val="2982"/>
              </a:lnSpc>
            </a:pPr>
            <a:r>
              <a:rPr lang="en-US" sz="2100" dirty="0">
                <a:solidFill>
                  <a:srgbClr val="F8F4EB"/>
                </a:solidFill>
                <a:latin typeface="Garet"/>
                <a:ea typeface="Garet"/>
                <a:cs typeface="Garet"/>
                <a:sym typeface="Garet"/>
              </a:rPr>
              <a:t>A</a:t>
            </a:r>
            <a:r>
              <a:rPr lang="en-US" sz="2100" u="none" dirty="0">
                <a:solidFill>
                  <a:srgbClr val="F8F4EB"/>
                </a:solidFill>
                <a:latin typeface="Garet"/>
                <a:ea typeface="Garet"/>
                <a:cs typeface="Garet"/>
                <a:sym typeface="Garet"/>
              </a:rPr>
              <a:t>nalyze the distribution of movie genres and their impact on the IMDB score.</a:t>
            </a:r>
          </a:p>
        </p:txBody>
      </p:sp>
      <p:sp>
        <p:nvSpPr>
          <p:cNvPr id="7" name="TextBox 7"/>
          <p:cNvSpPr txBox="1"/>
          <p:nvPr/>
        </p:nvSpPr>
        <p:spPr>
          <a:xfrm>
            <a:off x="853937" y="2590005"/>
            <a:ext cx="16405363" cy="731901"/>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Determi</a:t>
            </a:r>
            <a:r>
              <a:rPr lang="en-US" sz="2100" u="none">
                <a:solidFill>
                  <a:srgbClr val="F8F4EB"/>
                </a:solidFill>
                <a:latin typeface="Garet"/>
                <a:ea typeface="Garet"/>
                <a:cs typeface="Garet"/>
                <a:sym typeface="Garet"/>
              </a:rPr>
              <a:t>ne the most common genres of movies in the dataset. Then, for each genre, calculate descriptive statistics (mean, median, mode, range, variance, standard deviation) of the IMDB scores.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3747191"/>
            <a:ext cx="5725777" cy="722056"/>
          </a:xfrm>
          <a:custGeom>
            <a:avLst/>
            <a:gdLst/>
            <a:ahLst/>
            <a:cxnLst/>
            <a:rect l="l" t="t" r="r" b="b"/>
            <a:pathLst>
              <a:path w="5725777" h="722056">
                <a:moveTo>
                  <a:pt x="0" y="0"/>
                </a:moveTo>
                <a:lnTo>
                  <a:pt x="5725777" y="0"/>
                </a:lnTo>
                <a:lnTo>
                  <a:pt x="5725777" y="722056"/>
                </a:lnTo>
                <a:lnTo>
                  <a:pt x="0" y="722056"/>
                </a:lnTo>
                <a:lnTo>
                  <a:pt x="0" y="0"/>
                </a:lnTo>
                <a:close/>
              </a:path>
            </a:pathLst>
          </a:custGeom>
          <a:blipFill>
            <a:blip r:embed="rId4"/>
            <a:stretch>
              <a:fillRect/>
            </a:stretch>
          </a:blipFill>
        </p:spPr>
        <p:txBody>
          <a:bodyPr/>
          <a:lstStyle/>
          <a:p>
            <a:endParaRPr lang="en-IN"/>
          </a:p>
        </p:txBody>
      </p:sp>
      <p:sp>
        <p:nvSpPr>
          <p:cNvPr id="5" name="Freeform 5"/>
          <p:cNvSpPr/>
          <p:nvPr/>
        </p:nvSpPr>
        <p:spPr>
          <a:xfrm>
            <a:off x="7108732" y="3364768"/>
            <a:ext cx="9630887" cy="5668813"/>
          </a:xfrm>
          <a:custGeom>
            <a:avLst/>
            <a:gdLst/>
            <a:ahLst/>
            <a:cxnLst/>
            <a:rect l="l" t="t" r="r" b="b"/>
            <a:pathLst>
              <a:path w="9630887" h="5668813">
                <a:moveTo>
                  <a:pt x="0" y="0"/>
                </a:moveTo>
                <a:lnTo>
                  <a:pt x="9630887" y="0"/>
                </a:lnTo>
                <a:lnTo>
                  <a:pt x="9630887" y="5668813"/>
                </a:lnTo>
                <a:lnTo>
                  <a:pt x="0" y="5668813"/>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853937" y="503611"/>
            <a:ext cx="13728978" cy="1365250"/>
          </a:xfrm>
          <a:prstGeom prst="rect">
            <a:avLst/>
          </a:prstGeom>
        </p:spPr>
        <p:txBody>
          <a:bodyPr lIns="0" tIns="0" rIns="0" bIns="0" rtlCol="0" anchor="t">
            <a:spAutoFit/>
          </a:bodyPr>
          <a:lstStyle/>
          <a:p>
            <a:pPr marL="0" lvl="0" indent="0" algn="l">
              <a:lnSpc>
                <a:spcPts val="8000"/>
              </a:lnSpc>
            </a:pPr>
            <a:r>
              <a:rPr lang="en-US" sz="8000" b="1">
                <a:solidFill>
                  <a:srgbClr val="FFBD59"/>
                </a:solidFill>
                <a:latin typeface="Mont Bold"/>
                <a:ea typeface="Mont Bold"/>
                <a:cs typeface="Mont Bold"/>
                <a:sym typeface="Mont Bold"/>
              </a:rPr>
              <a:t>B. Movie Duration Analysis</a:t>
            </a:r>
          </a:p>
        </p:txBody>
      </p:sp>
      <p:sp>
        <p:nvSpPr>
          <p:cNvPr id="7" name="TextBox 7"/>
          <p:cNvSpPr txBox="1"/>
          <p:nvPr/>
        </p:nvSpPr>
        <p:spPr>
          <a:xfrm>
            <a:off x="853936" y="2048604"/>
            <a:ext cx="12100063" cy="369332"/>
          </a:xfrm>
          <a:prstGeom prst="rect">
            <a:avLst/>
          </a:prstGeom>
        </p:spPr>
        <p:txBody>
          <a:bodyPr wrap="square" lIns="0" tIns="0" rIns="0" bIns="0" rtlCol="0" anchor="t">
            <a:spAutoFit/>
          </a:bodyPr>
          <a:lstStyle/>
          <a:p>
            <a:pPr marL="0" lvl="0" indent="0" algn="l">
              <a:lnSpc>
                <a:spcPts val="2982"/>
              </a:lnSpc>
            </a:pPr>
            <a:r>
              <a:rPr lang="en-US" sz="2100" dirty="0">
                <a:solidFill>
                  <a:srgbClr val="F8F4EB"/>
                </a:solidFill>
                <a:latin typeface="Garet"/>
                <a:ea typeface="Garet"/>
                <a:cs typeface="Garet"/>
                <a:sym typeface="Garet"/>
              </a:rPr>
              <a:t>A</a:t>
            </a:r>
            <a:r>
              <a:rPr lang="en-US" sz="2100" u="none" dirty="0">
                <a:solidFill>
                  <a:srgbClr val="F8F4EB"/>
                </a:solidFill>
                <a:latin typeface="Garet"/>
                <a:ea typeface="Garet"/>
                <a:cs typeface="Garet"/>
                <a:sym typeface="Garet"/>
              </a:rPr>
              <a:t>nalyze the distribution of movie durations and its impact on the IMDB score.</a:t>
            </a:r>
          </a:p>
        </p:txBody>
      </p:sp>
      <p:sp>
        <p:nvSpPr>
          <p:cNvPr id="8" name="TextBox 8"/>
          <p:cNvSpPr txBox="1"/>
          <p:nvPr/>
        </p:nvSpPr>
        <p:spPr>
          <a:xfrm>
            <a:off x="853937" y="2775742"/>
            <a:ext cx="16405363" cy="360426"/>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A</a:t>
            </a:r>
            <a:r>
              <a:rPr lang="en-US" sz="2100" u="none">
                <a:solidFill>
                  <a:srgbClr val="F8F4EB"/>
                </a:solidFill>
                <a:latin typeface="Garet"/>
                <a:ea typeface="Garet"/>
                <a:cs typeface="Garet"/>
                <a:sym typeface="Garet"/>
              </a:rPr>
              <a:t>nalyze the distribution of movie durations and identify the relationship between movie duration and IMDB score.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3504409" y="3321906"/>
            <a:ext cx="11279181" cy="6030735"/>
          </a:xfrm>
          <a:custGeom>
            <a:avLst/>
            <a:gdLst/>
            <a:ahLst/>
            <a:cxnLst/>
            <a:rect l="l" t="t" r="r" b="b"/>
            <a:pathLst>
              <a:path w="11279181" h="6030735">
                <a:moveTo>
                  <a:pt x="0" y="0"/>
                </a:moveTo>
                <a:lnTo>
                  <a:pt x="11279182" y="0"/>
                </a:lnTo>
                <a:lnTo>
                  <a:pt x="11279182" y="6030735"/>
                </a:lnTo>
                <a:lnTo>
                  <a:pt x="0" y="6030735"/>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853937" y="503611"/>
            <a:ext cx="11116866" cy="1365250"/>
          </a:xfrm>
          <a:prstGeom prst="rect">
            <a:avLst/>
          </a:prstGeom>
        </p:spPr>
        <p:txBody>
          <a:bodyPr lIns="0" tIns="0" rIns="0" bIns="0" rtlCol="0" anchor="t">
            <a:spAutoFit/>
          </a:bodyPr>
          <a:lstStyle/>
          <a:p>
            <a:pPr marL="0" lvl="0" indent="0" algn="l">
              <a:lnSpc>
                <a:spcPts val="8000"/>
              </a:lnSpc>
            </a:pPr>
            <a:r>
              <a:rPr lang="en-US" sz="8000" b="1">
                <a:solidFill>
                  <a:srgbClr val="FFBD59"/>
                </a:solidFill>
                <a:latin typeface="Mont Bold"/>
                <a:ea typeface="Mont Bold"/>
                <a:cs typeface="Mont Bold"/>
                <a:sym typeface="Mont Bold"/>
              </a:rPr>
              <a:t>C. Language Analysis</a:t>
            </a:r>
          </a:p>
        </p:txBody>
      </p:sp>
      <p:sp>
        <p:nvSpPr>
          <p:cNvPr id="6" name="TextBox 6"/>
          <p:cNvSpPr txBox="1"/>
          <p:nvPr/>
        </p:nvSpPr>
        <p:spPr>
          <a:xfrm>
            <a:off x="853937" y="2048604"/>
            <a:ext cx="8237339" cy="360426"/>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Ex</a:t>
            </a:r>
            <a:r>
              <a:rPr lang="en-US" sz="2100" u="none">
                <a:solidFill>
                  <a:srgbClr val="F8F4EB"/>
                </a:solidFill>
                <a:latin typeface="Garet"/>
                <a:ea typeface="Garet"/>
                <a:cs typeface="Garet"/>
                <a:sym typeface="Garet"/>
              </a:rPr>
              <a:t>amine the distribution of movies based on their language.</a:t>
            </a:r>
          </a:p>
        </p:txBody>
      </p:sp>
      <p:sp>
        <p:nvSpPr>
          <p:cNvPr id="7" name="TextBox 7"/>
          <p:cNvSpPr txBox="1"/>
          <p:nvPr/>
        </p:nvSpPr>
        <p:spPr>
          <a:xfrm>
            <a:off x="853937" y="2590005"/>
            <a:ext cx="16405363" cy="731901"/>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Determi</a:t>
            </a:r>
            <a:r>
              <a:rPr lang="en-US" sz="2100" u="none">
                <a:solidFill>
                  <a:srgbClr val="F8F4EB"/>
                </a:solidFill>
                <a:latin typeface="Garet"/>
                <a:ea typeface="Garet"/>
                <a:cs typeface="Garet"/>
                <a:sym typeface="Garet"/>
              </a:rPr>
              <a:t>ne the most common languages used in movies and analyze their impact on the IMDB score using descriptive statistics.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3493371" y="3550506"/>
            <a:ext cx="11301259" cy="5933161"/>
          </a:xfrm>
          <a:custGeom>
            <a:avLst/>
            <a:gdLst/>
            <a:ahLst/>
            <a:cxnLst/>
            <a:rect l="l" t="t" r="r" b="b"/>
            <a:pathLst>
              <a:path w="11301259" h="5933161">
                <a:moveTo>
                  <a:pt x="0" y="0"/>
                </a:moveTo>
                <a:lnTo>
                  <a:pt x="11301258" y="0"/>
                </a:lnTo>
                <a:lnTo>
                  <a:pt x="11301258" y="5933161"/>
                </a:lnTo>
                <a:lnTo>
                  <a:pt x="0" y="593316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853937" y="503611"/>
            <a:ext cx="10101858" cy="1365250"/>
          </a:xfrm>
          <a:prstGeom prst="rect">
            <a:avLst/>
          </a:prstGeom>
        </p:spPr>
        <p:txBody>
          <a:bodyPr lIns="0" tIns="0" rIns="0" bIns="0" rtlCol="0" anchor="t">
            <a:spAutoFit/>
          </a:bodyPr>
          <a:lstStyle/>
          <a:p>
            <a:pPr marL="0" lvl="0" indent="0" algn="l">
              <a:lnSpc>
                <a:spcPts val="8000"/>
              </a:lnSpc>
            </a:pPr>
            <a:r>
              <a:rPr lang="en-US" sz="8000" b="1">
                <a:solidFill>
                  <a:srgbClr val="FFBD59"/>
                </a:solidFill>
                <a:latin typeface="Mont Bold"/>
                <a:ea typeface="Mont Bold"/>
                <a:cs typeface="Mont Bold"/>
                <a:sym typeface="Mont Bold"/>
              </a:rPr>
              <a:t>D. Director Analysis</a:t>
            </a:r>
          </a:p>
        </p:txBody>
      </p:sp>
      <p:sp>
        <p:nvSpPr>
          <p:cNvPr id="6" name="TextBox 6"/>
          <p:cNvSpPr txBox="1"/>
          <p:nvPr/>
        </p:nvSpPr>
        <p:spPr>
          <a:xfrm>
            <a:off x="853936" y="2048603"/>
            <a:ext cx="7680463" cy="376405"/>
          </a:xfrm>
          <a:prstGeom prst="rect">
            <a:avLst/>
          </a:prstGeom>
        </p:spPr>
        <p:txBody>
          <a:bodyPr wrap="square" lIns="0" tIns="0" rIns="0" bIns="0" rtlCol="0" anchor="t">
            <a:spAutoFit/>
          </a:bodyPr>
          <a:lstStyle/>
          <a:p>
            <a:pPr marL="0" lvl="0" indent="0" algn="l">
              <a:lnSpc>
                <a:spcPts val="2982"/>
              </a:lnSpc>
            </a:pPr>
            <a:r>
              <a:rPr lang="en-US" sz="2100" dirty="0">
                <a:solidFill>
                  <a:srgbClr val="F8F4EB"/>
                </a:solidFill>
                <a:latin typeface="Garet"/>
                <a:ea typeface="Garet"/>
                <a:cs typeface="Garet"/>
                <a:sym typeface="Garet"/>
              </a:rPr>
              <a:t>I</a:t>
            </a:r>
            <a:r>
              <a:rPr lang="en-US" sz="2100" u="none" dirty="0">
                <a:solidFill>
                  <a:srgbClr val="F8F4EB"/>
                </a:solidFill>
                <a:latin typeface="Garet"/>
                <a:ea typeface="Garet"/>
                <a:cs typeface="Garet"/>
                <a:sym typeface="Garet"/>
              </a:rPr>
              <a:t>nfluence of directors on movie ratings.</a:t>
            </a:r>
          </a:p>
        </p:txBody>
      </p:sp>
      <p:sp>
        <p:nvSpPr>
          <p:cNvPr id="7" name="TextBox 7"/>
          <p:cNvSpPr txBox="1"/>
          <p:nvPr/>
        </p:nvSpPr>
        <p:spPr>
          <a:xfrm>
            <a:off x="853937" y="2590005"/>
            <a:ext cx="16405363" cy="731901"/>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Identify</a:t>
            </a:r>
            <a:r>
              <a:rPr lang="en-US" sz="2100" u="none">
                <a:solidFill>
                  <a:srgbClr val="F8F4EB"/>
                </a:solidFill>
                <a:latin typeface="Garet"/>
                <a:ea typeface="Garet"/>
                <a:cs typeface="Garet"/>
                <a:sym typeface="Garet"/>
              </a:rPr>
              <a:t> the top directors based on their average IMDB score and analyze their contribution to the success of movies using percentile calculations.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IN"/>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4812511"/>
            <a:ext cx="7441243" cy="4692469"/>
          </a:xfrm>
          <a:custGeom>
            <a:avLst/>
            <a:gdLst/>
            <a:ahLst/>
            <a:cxnLst/>
            <a:rect l="l" t="t" r="r" b="b"/>
            <a:pathLst>
              <a:path w="7441243" h="4692469">
                <a:moveTo>
                  <a:pt x="0" y="0"/>
                </a:moveTo>
                <a:lnTo>
                  <a:pt x="7441243" y="0"/>
                </a:lnTo>
                <a:lnTo>
                  <a:pt x="7441243" y="4692469"/>
                </a:lnTo>
                <a:lnTo>
                  <a:pt x="0" y="4692469"/>
                </a:lnTo>
                <a:lnTo>
                  <a:pt x="0" y="0"/>
                </a:lnTo>
                <a:close/>
              </a:path>
            </a:pathLst>
          </a:custGeom>
          <a:blipFill>
            <a:blip r:embed="rId4"/>
            <a:stretch>
              <a:fillRect/>
            </a:stretch>
          </a:blipFill>
        </p:spPr>
        <p:txBody>
          <a:bodyPr/>
          <a:lstStyle/>
          <a:p>
            <a:endParaRPr lang="en-IN"/>
          </a:p>
        </p:txBody>
      </p:sp>
      <p:sp>
        <p:nvSpPr>
          <p:cNvPr id="5" name="Freeform 5"/>
          <p:cNvSpPr/>
          <p:nvPr/>
        </p:nvSpPr>
        <p:spPr>
          <a:xfrm>
            <a:off x="9056618" y="4812511"/>
            <a:ext cx="7408553" cy="4692469"/>
          </a:xfrm>
          <a:custGeom>
            <a:avLst/>
            <a:gdLst/>
            <a:ahLst/>
            <a:cxnLst/>
            <a:rect l="l" t="t" r="r" b="b"/>
            <a:pathLst>
              <a:path w="7408553" h="4692469">
                <a:moveTo>
                  <a:pt x="0" y="0"/>
                </a:moveTo>
                <a:lnTo>
                  <a:pt x="7408553" y="0"/>
                </a:lnTo>
                <a:lnTo>
                  <a:pt x="7408553" y="4692469"/>
                </a:lnTo>
                <a:lnTo>
                  <a:pt x="0" y="4692469"/>
                </a:lnTo>
                <a:lnTo>
                  <a:pt x="0" y="0"/>
                </a:lnTo>
                <a:close/>
              </a:path>
            </a:pathLst>
          </a:custGeom>
          <a:blipFill>
            <a:blip r:embed="rId5"/>
            <a:stretch>
              <a:fillRect/>
            </a:stretch>
          </a:blipFill>
        </p:spPr>
        <p:txBody>
          <a:bodyPr/>
          <a:lstStyle/>
          <a:p>
            <a:endParaRPr lang="en-IN"/>
          </a:p>
        </p:txBody>
      </p:sp>
      <p:sp>
        <p:nvSpPr>
          <p:cNvPr id="6" name="Freeform 6"/>
          <p:cNvSpPr/>
          <p:nvPr/>
        </p:nvSpPr>
        <p:spPr>
          <a:xfrm>
            <a:off x="6710371" y="3550506"/>
            <a:ext cx="3978990" cy="861431"/>
          </a:xfrm>
          <a:custGeom>
            <a:avLst/>
            <a:gdLst/>
            <a:ahLst/>
            <a:cxnLst/>
            <a:rect l="l" t="t" r="r" b="b"/>
            <a:pathLst>
              <a:path w="3978990" h="861431">
                <a:moveTo>
                  <a:pt x="0" y="0"/>
                </a:moveTo>
                <a:lnTo>
                  <a:pt x="3978990" y="0"/>
                </a:lnTo>
                <a:lnTo>
                  <a:pt x="3978990" y="861431"/>
                </a:lnTo>
                <a:lnTo>
                  <a:pt x="0" y="861431"/>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853937" y="503611"/>
            <a:ext cx="9419154" cy="1365250"/>
          </a:xfrm>
          <a:prstGeom prst="rect">
            <a:avLst/>
          </a:prstGeom>
        </p:spPr>
        <p:txBody>
          <a:bodyPr lIns="0" tIns="0" rIns="0" bIns="0" rtlCol="0" anchor="t">
            <a:spAutoFit/>
          </a:bodyPr>
          <a:lstStyle/>
          <a:p>
            <a:pPr marL="0" lvl="0" indent="0" algn="l">
              <a:lnSpc>
                <a:spcPts val="8000"/>
              </a:lnSpc>
            </a:pPr>
            <a:r>
              <a:rPr lang="en-US" sz="8000" b="1">
                <a:solidFill>
                  <a:srgbClr val="FFBD59"/>
                </a:solidFill>
                <a:latin typeface="Mont Bold"/>
                <a:ea typeface="Mont Bold"/>
                <a:cs typeface="Mont Bold"/>
                <a:sym typeface="Mont Bold"/>
              </a:rPr>
              <a:t>E. Budget Analysis</a:t>
            </a:r>
          </a:p>
        </p:txBody>
      </p:sp>
      <p:sp>
        <p:nvSpPr>
          <p:cNvPr id="8" name="TextBox 8"/>
          <p:cNvSpPr txBox="1"/>
          <p:nvPr/>
        </p:nvSpPr>
        <p:spPr>
          <a:xfrm>
            <a:off x="853937" y="2048603"/>
            <a:ext cx="12023863" cy="376405"/>
          </a:xfrm>
          <a:prstGeom prst="rect">
            <a:avLst/>
          </a:prstGeom>
        </p:spPr>
        <p:txBody>
          <a:bodyPr wrap="square" lIns="0" tIns="0" rIns="0" bIns="0" rtlCol="0" anchor="t">
            <a:spAutoFit/>
          </a:bodyPr>
          <a:lstStyle/>
          <a:p>
            <a:pPr marL="0" lvl="0" indent="0" algn="l">
              <a:lnSpc>
                <a:spcPts val="2982"/>
              </a:lnSpc>
            </a:pPr>
            <a:r>
              <a:rPr lang="en-US" sz="2100" dirty="0">
                <a:solidFill>
                  <a:srgbClr val="F8F4EB"/>
                </a:solidFill>
                <a:latin typeface="Garet"/>
                <a:ea typeface="Garet"/>
                <a:cs typeface="Garet"/>
                <a:sym typeface="Garet"/>
              </a:rPr>
              <a:t>Exp</a:t>
            </a:r>
            <a:r>
              <a:rPr lang="en-US" sz="2100" u="none" dirty="0">
                <a:solidFill>
                  <a:srgbClr val="F8F4EB"/>
                </a:solidFill>
                <a:latin typeface="Garet"/>
                <a:ea typeface="Garet"/>
                <a:cs typeface="Garet"/>
                <a:sym typeface="Garet"/>
              </a:rPr>
              <a:t>lore the relationship between movie budgets and their financial success.</a:t>
            </a:r>
          </a:p>
        </p:txBody>
      </p:sp>
      <p:sp>
        <p:nvSpPr>
          <p:cNvPr id="9" name="TextBox 9"/>
          <p:cNvSpPr txBox="1"/>
          <p:nvPr/>
        </p:nvSpPr>
        <p:spPr>
          <a:xfrm>
            <a:off x="853937" y="2590005"/>
            <a:ext cx="16405363" cy="731901"/>
          </a:xfrm>
          <a:prstGeom prst="rect">
            <a:avLst/>
          </a:prstGeom>
        </p:spPr>
        <p:txBody>
          <a:bodyPr lIns="0" tIns="0" rIns="0" bIns="0" rtlCol="0" anchor="t">
            <a:spAutoFit/>
          </a:bodyPr>
          <a:lstStyle/>
          <a:p>
            <a:pPr marL="0" lvl="0" indent="0" algn="l">
              <a:lnSpc>
                <a:spcPts val="2982"/>
              </a:lnSpc>
            </a:pPr>
            <a:r>
              <a:rPr lang="en-US" sz="2100">
                <a:solidFill>
                  <a:srgbClr val="F8F4EB"/>
                </a:solidFill>
                <a:latin typeface="Garet"/>
                <a:ea typeface="Garet"/>
                <a:cs typeface="Garet"/>
                <a:sym typeface="Garet"/>
              </a:rPr>
              <a:t>Analyze</a:t>
            </a:r>
            <a:r>
              <a:rPr lang="en-US" sz="2100" u="none">
                <a:solidFill>
                  <a:srgbClr val="F8F4EB"/>
                </a:solidFill>
                <a:latin typeface="Garet"/>
                <a:ea typeface="Garet"/>
                <a:cs typeface="Garet"/>
                <a:sym typeface="Garet"/>
              </a:rPr>
              <a:t> the correlation between movie budgets and gross earnings, and identify the movies with the highest profit margin.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374</Words>
  <Application>Microsoft Office PowerPoint</Application>
  <PresentationFormat>Custom</PresentationFormat>
  <Paragraphs>36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Mont Bold</vt:lpstr>
      <vt:lpstr>Calibri</vt:lpstr>
      <vt:lpstr>Mont Heavy</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 - Ashiq Paul</dc:title>
  <cp:lastModifiedBy>Ashik Paul</cp:lastModifiedBy>
  <cp:revision>3</cp:revision>
  <dcterms:created xsi:type="dcterms:W3CDTF">2006-08-16T00:00:00Z</dcterms:created>
  <dcterms:modified xsi:type="dcterms:W3CDTF">2025-07-06T14:53:21Z</dcterms:modified>
  <dc:identifier>DAGsBGN_ZRw</dc:identifier>
</cp:coreProperties>
</file>